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4"/>
  </p:notesMasterIdLst>
  <p:sldIdLst>
    <p:sldId id="257" r:id="rId5"/>
    <p:sldId id="256" r:id="rId6"/>
    <p:sldId id="263" r:id="rId7"/>
    <p:sldId id="258" r:id="rId8"/>
    <p:sldId id="259" r:id="rId9"/>
    <p:sldId id="261" r:id="rId10"/>
    <p:sldId id="267" r:id="rId11"/>
    <p:sldId id="265" r:id="rId12"/>
    <p:sldId id="278" r:id="rId13"/>
    <p:sldId id="271" r:id="rId14"/>
    <p:sldId id="268" r:id="rId15"/>
    <p:sldId id="260" r:id="rId16"/>
    <p:sldId id="269" r:id="rId17"/>
    <p:sldId id="270" r:id="rId18"/>
    <p:sldId id="273" r:id="rId19"/>
    <p:sldId id="280" r:id="rId20"/>
    <p:sldId id="277" r:id="rId21"/>
    <p:sldId id="275" r:id="rId22"/>
    <p:sldId id="27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9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43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7C7AA-FE9A-45A5-AC72-D5B1175D8FE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15365-147D-480A-BA6A-CA672B30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A5238-0283-4830-A07B-7E460A2C59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6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el.educa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e powerpoint footer-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47" y="4311305"/>
            <a:ext cx="6828692" cy="68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5886"/>
            <a:ext cx="7772400" cy="1102519"/>
          </a:xfrm>
        </p:spPr>
        <p:txBody>
          <a:bodyPr>
            <a:noAutofit/>
          </a:bodyPr>
          <a:lstStyle/>
          <a:p>
            <a:r>
              <a:rPr lang="en-US" sz="5400" dirty="0"/>
              <a:t>Creating a Great Culture WITH Accountability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06868" y="2444693"/>
            <a:ext cx="7340885" cy="131445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Ty Duncan</a:t>
            </a:r>
          </a:p>
          <a:p>
            <a:r>
              <a:rPr lang="en-US" sz="2800" b="1" dirty="0" smtClean="0"/>
              <a:t>Coordinator of Accountability and Compliance</a:t>
            </a:r>
          </a:p>
          <a:p>
            <a:r>
              <a:rPr lang="en-US" sz="2800" b="1" dirty="0" smtClean="0"/>
              <a:t>Region 17 Education Service Center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12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5" y="2094252"/>
            <a:ext cx="8973015" cy="85725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TWEET something you will do as a result of this session to win a door prize at the close of the session!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 smtClean="0"/>
              <a:t>Use </a:t>
            </a:r>
            <a:r>
              <a:rPr lang="en-US" sz="4000" b="1" dirty="0" smtClean="0">
                <a:solidFill>
                  <a:srgbClr val="FF0000"/>
                </a:solidFill>
              </a:rPr>
              <a:t>#</a:t>
            </a:r>
            <a:r>
              <a:rPr lang="en-US" sz="4000" b="1" dirty="0" err="1" smtClean="0">
                <a:solidFill>
                  <a:srgbClr val="FF0000"/>
                </a:solidFill>
              </a:rPr>
              <a:t>AIEConf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and </a:t>
            </a:r>
            <a:r>
              <a:rPr lang="en-US" sz="4000" b="1" dirty="0" smtClean="0">
                <a:solidFill>
                  <a:srgbClr val="FF0000"/>
                </a:solidFill>
              </a:rPr>
              <a:t>#ESC17 </a:t>
            </a:r>
            <a:r>
              <a:rPr lang="en-US" sz="4000" dirty="0" smtClean="0"/>
              <a:t>in your tweets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Tag </a:t>
            </a:r>
            <a:r>
              <a:rPr lang="en-US" sz="4000" b="1" dirty="0" smtClean="0">
                <a:solidFill>
                  <a:srgbClr val="FF0000"/>
                </a:solidFill>
              </a:rPr>
              <a:t>@</a:t>
            </a:r>
            <a:r>
              <a:rPr lang="en-US" sz="4000" b="1" dirty="0" err="1" smtClean="0">
                <a:solidFill>
                  <a:srgbClr val="FF0000"/>
                </a:solidFill>
              </a:rPr>
              <a:t>instructionalle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as well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552" y="3455481"/>
            <a:ext cx="1688019" cy="16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60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Accountability a Cultural Downer?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61" y="1527253"/>
            <a:ext cx="8229600" cy="3394472"/>
          </a:xfrm>
        </p:spPr>
        <p:txBody>
          <a:bodyPr/>
          <a:lstStyle/>
          <a:p>
            <a:r>
              <a:rPr lang="en-US" dirty="0" smtClean="0"/>
              <a:t>Are there pieces of the accountability system and testing in general that you do not care for?</a:t>
            </a:r>
          </a:p>
          <a:p>
            <a:r>
              <a:rPr lang="en-US" dirty="0" smtClean="0"/>
              <a:t>Do you feel that the urgency of getting off a “bad list” 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32" y="3873357"/>
            <a:ext cx="892930" cy="8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24" y="105126"/>
            <a:ext cx="8216153" cy="994172"/>
          </a:xfrm>
        </p:spPr>
        <p:txBody>
          <a:bodyPr/>
          <a:lstStyle/>
          <a:p>
            <a:r>
              <a:rPr lang="en-US" dirty="0" smtClean="0"/>
              <a:t>If You Want to Bust a Culture…..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23" y="1099298"/>
            <a:ext cx="7574057" cy="3852582"/>
          </a:xfrm>
        </p:spPr>
        <p:txBody>
          <a:bodyPr>
            <a:normAutofit fontScale="85000" lnSpcReduction="20000"/>
          </a:bodyPr>
          <a:lstStyle/>
          <a:p>
            <a:r>
              <a:rPr lang="en-US" sz="2700" dirty="0"/>
              <a:t>Celebrate Mondays!!</a:t>
            </a:r>
          </a:p>
          <a:p>
            <a:r>
              <a:rPr lang="en-US" sz="2700" dirty="0"/>
              <a:t>Praise and Compliment Risk Taking</a:t>
            </a:r>
          </a:p>
          <a:p>
            <a:r>
              <a:rPr lang="en-US" sz="2700" dirty="0"/>
              <a:t> Have fun in meetings that aren’t supposed to be fun</a:t>
            </a:r>
          </a:p>
          <a:p>
            <a:r>
              <a:rPr lang="en-US" sz="2700" dirty="0"/>
              <a:t> Ask educators why cultural change takes so </a:t>
            </a:r>
            <a:r>
              <a:rPr lang="en-US" sz="2700" dirty="0" smtClean="0"/>
              <a:t>long?</a:t>
            </a:r>
          </a:p>
          <a:p>
            <a:r>
              <a:rPr lang="en-US" sz="2700" dirty="0" smtClean="0"/>
              <a:t> Try </a:t>
            </a:r>
            <a:r>
              <a:rPr lang="en-US" sz="2700" dirty="0"/>
              <a:t>new teaching methods</a:t>
            </a:r>
          </a:p>
          <a:p>
            <a:r>
              <a:rPr lang="en-US" sz="2700" dirty="0"/>
              <a:t> Visit other, more effective schools</a:t>
            </a:r>
          </a:p>
          <a:p>
            <a:r>
              <a:rPr lang="en-US" sz="2700" dirty="0"/>
              <a:t>Push the boundaries of culturally acceptable behaviors</a:t>
            </a:r>
          </a:p>
          <a:p>
            <a:r>
              <a:rPr lang="en-US" sz="2700" dirty="0"/>
              <a:t>Encourage the development of a subculture of your most effective teachers </a:t>
            </a:r>
          </a:p>
          <a:p>
            <a:r>
              <a:rPr lang="en-US" sz="2700" dirty="0"/>
              <a:t>Ask who will keep us from improving?</a:t>
            </a:r>
          </a:p>
          <a:p>
            <a:r>
              <a:rPr lang="en-US" sz="2700" dirty="0"/>
              <a:t>Ask people to explain the elephant in the room.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01" y="1322890"/>
            <a:ext cx="1541160" cy="15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People Smaller Buckets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262099" cy="3394472"/>
          </a:xfrm>
        </p:spPr>
        <p:txBody>
          <a:bodyPr/>
          <a:lstStyle/>
          <a:p>
            <a:r>
              <a:rPr lang="en-US" dirty="0" smtClean="0"/>
              <a:t>People need to think change is doable– Switch, </a:t>
            </a:r>
            <a:r>
              <a:rPr lang="en-US" dirty="0" err="1" smtClean="0"/>
              <a:t>pgs</a:t>
            </a:r>
            <a:r>
              <a:rPr lang="en-US" dirty="0" smtClean="0"/>
              <a:t> 1-3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Many of the things we want teachers to do can seem overwhelming to them.  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28" y="1774966"/>
            <a:ext cx="2844496" cy="24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the Positives to Change the Culture and Create Greatness?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279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Use the parts aligned with “Best Practice” to infuse them as part of your culture</a:t>
            </a:r>
          </a:p>
          <a:p>
            <a:pPr lvl="1"/>
            <a:r>
              <a:rPr lang="en-US" dirty="0" smtClean="0"/>
              <a:t> Index 2 and a “Growth Mindset”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Index 3 and the Level III Performance to increase the quality of student work and intellectual dialogue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Increase enrollment in Dual Credit/Advanced Course</a:t>
            </a:r>
          </a:p>
          <a:p>
            <a:r>
              <a:rPr lang="en-US" dirty="0" smtClean="0"/>
              <a:t> It is very difficult to argue these things are not “right” even if “accountability” did not exist!</a:t>
            </a:r>
          </a:p>
        </p:txBody>
      </p:sp>
    </p:spTree>
    <p:extLst>
      <p:ext uri="{BB962C8B-B14F-4D97-AF65-F5344CB8AC3E}">
        <p14:creationId xmlns:p14="http://schemas.microsoft.com/office/powerpoint/2010/main" val="225269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and 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42" y="1414129"/>
            <a:ext cx="6624084" cy="33279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Growth </a:t>
            </a:r>
            <a:r>
              <a:rPr lang="en-US" dirty="0" smtClean="0"/>
              <a:t>Mindset is more than a buzzword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small </a:t>
            </a:r>
            <a:r>
              <a:rPr lang="en-US" dirty="0" smtClean="0"/>
              <a:t>buckets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Socrative</a:t>
            </a:r>
            <a:endParaRPr lang="en-US" dirty="0"/>
          </a:p>
          <a:p>
            <a:pPr lvl="1"/>
            <a:r>
              <a:rPr lang="en-US" dirty="0" err="1" smtClean="0"/>
              <a:t>Kahoot</a:t>
            </a:r>
            <a:endParaRPr lang="en-US" dirty="0" smtClean="0"/>
          </a:p>
          <a:p>
            <a:pPr lvl="1"/>
            <a:r>
              <a:rPr lang="en-US" dirty="0" err="1" smtClean="0"/>
              <a:t>Plickers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Backchannel tools like Today’s Meet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06" y="1434850"/>
            <a:ext cx="2614294" cy="22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93" y="645347"/>
            <a:ext cx="8471043" cy="3988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 smtClean="0"/>
              <a:t>We MUST becomes as responsive when students do not learn as we are when students do not behave. Yes, the accountability system can help make this cultural.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“High Brow” Intellectual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people are IR because of Level III performance and we will have some who did not get the memo this year. </a:t>
            </a:r>
          </a:p>
          <a:p>
            <a:r>
              <a:rPr lang="en-US" dirty="0"/>
              <a:t> </a:t>
            </a:r>
            <a:r>
              <a:rPr lang="en-US" dirty="0" smtClean="0"/>
              <a:t>We must get out of the routine of being intense with only students who do not meet standard</a:t>
            </a:r>
          </a:p>
          <a:p>
            <a:r>
              <a:rPr lang="en-US" dirty="0" smtClean="0"/>
              <a:t>Make this as cultural!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0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5" y="2094252"/>
            <a:ext cx="8973015" cy="85725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TWEET something you will do as a result of this session to win a door prize at the close of the session!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 smtClean="0"/>
              <a:t>Use </a:t>
            </a:r>
            <a:r>
              <a:rPr lang="en-US" sz="4000" b="1" dirty="0" smtClean="0">
                <a:solidFill>
                  <a:srgbClr val="FF0000"/>
                </a:solidFill>
              </a:rPr>
              <a:t>#</a:t>
            </a:r>
            <a:r>
              <a:rPr lang="en-US" sz="4000" b="1" dirty="0" err="1" smtClean="0">
                <a:solidFill>
                  <a:srgbClr val="FF0000"/>
                </a:solidFill>
              </a:rPr>
              <a:t>AIEConf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and </a:t>
            </a:r>
            <a:r>
              <a:rPr lang="en-US" sz="4000" b="1" dirty="0" smtClean="0">
                <a:solidFill>
                  <a:srgbClr val="FF0000"/>
                </a:solidFill>
              </a:rPr>
              <a:t>#ESC17 </a:t>
            </a:r>
            <a:r>
              <a:rPr lang="en-US" sz="4000" dirty="0" smtClean="0"/>
              <a:t>in your tweets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Tag </a:t>
            </a:r>
            <a:r>
              <a:rPr lang="en-US" sz="4000" b="1" dirty="0" smtClean="0">
                <a:solidFill>
                  <a:srgbClr val="FF0000"/>
                </a:solidFill>
              </a:rPr>
              <a:t>@</a:t>
            </a:r>
            <a:r>
              <a:rPr lang="en-US" sz="4000" b="1" dirty="0" err="1" smtClean="0">
                <a:solidFill>
                  <a:srgbClr val="FF0000"/>
                </a:solidFill>
              </a:rPr>
              <a:t>instructionalle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as well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552" y="3455481"/>
            <a:ext cx="1688019" cy="16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Leverage </a:t>
            </a:r>
            <a:r>
              <a:rPr lang="en-US" sz="2800" i="1" dirty="0"/>
              <a:t>Leadership: A Practical Guide to Building Exceptional </a:t>
            </a:r>
            <a:r>
              <a:rPr lang="en-US" sz="2800" i="1" dirty="0" smtClean="0"/>
              <a:t>Schools</a:t>
            </a:r>
            <a:r>
              <a:rPr lang="en-US" sz="2800" dirty="0" smtClean="0"/>
              <a:t>, Paul </a:t>
            </a:r>
            <a:r>
              <a:rPr lang="en-US" sz="2800" dirty="0" err="1" smtClean="0"/>
              <a:t>Bambrick-Santoyo</a:t>
            </a:r>
            <a:r>
              <a:rPr lang="en-US" sz="2800" dirty="0" smtClean="0"/>
              <a:t>, 2013</a:t>
            </a:r>
          </a:p>
          <a:p>
            <a:r>
              <a:rPr lang="en-US" sz="2800" i="1" dirty="0" smtClean="0"/>
              <a:t>Switch</a:t>
            </a:r>
            <a:r>
              <a:rPr lang="en-US" sz="2800" dirty="0" smtClean="0"/>
              <a:t>, Chip Heath and Dan Heath, 2010</a:t>
            </a:r>
          </a:p>
          <a:p>
            <a:r>
              <a:rPr lang="en-US" sz="2800" i="1" dirty="0" smtClean="0"/>
              <a:t>School </a:t>
            </a:r>
            <a:r>
              <a:rPr lang="en-US" sz="2800" i="1" dirty="0"/>
              <a:t>Culture Rewired: How to Define, Assess, and Transform </a:t>
            </a:r>
            <a:r>
              <a:rPr lang="en-US" sz="2800" i="1" dirty="0" smtClean="0"/>
              <a:t>It</a:t>
            </a:r>
            <a:r>
              <a:rPr lang="en-US" sz="2800" dirty="0" smtClean="0"/>
              <a:t>, Steve </a:t>
            </a:r>
            <a:r>
              <a:rPr lang="en-US" sz="2800" dirty="0" err="1"/>
              <a:t>Gruenert</a:t>
            </a:r>
            <a:r>
              <a:rPr lang="en-US" sz="2800" dirty="0"/>
              <a:t> &amp; Todd </a:t>
            </a:r>
            <a:r>
              <a:rPr lang="en-US" sz="2800" dirty="0" smtClean="0"/>
              <a:t>Whitaker, 2015</a:t>
            </a:r>
          </a:p>
          <a:p>
            <a:r>
              <a:rPr lang="en-US" sz="2800" dirty="0" smtClean="0"/>
              <a:t>Advancing Educational Leadership</a:t>
            </a:r>
            <a:r>
              <a:rPr lang="en-US" sz="2800" dirty="0"/>
              <a:t>, </a:t>
            </a:r>
            <a:r>
              <a:rPr lang="en-US" sz="2800" dirty="0">
                <a:hlinkClick r:id="rId2"/>
              </a:rPr>
              <a:t>http://ael.education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, 2015</a:t>
            </a:r>
            <a:endParaRPr lang="en-US" sz="3600" dirty="0" smtClean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ie powerpoint slide-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7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5" y="2094252"/>
            <a:ext cx="8973015" cy="85725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TWEET something you will do as a result of this session to win a door prize at the close of the session!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 smtClean="0"/>
              <a:t>Use </a:t>
            </a:r>
            <a:r>
              <a:rPr lang="en-US" sz="4000" b="1" dirty="0" smtClean="0">
                <a:solidFill>
                  <a:srgbClr val="FF0000"/>
                </a:solidFill>
              </a:rPr>
              <a:t>#</a:t>
            </a:r>
            <a:r>
              <a:rPr lang="en-US" sz="4000" b="1" dirty="0" err="1" smtClean="0">
                <a:solidFill>
                  <a:srgbClr val="FF0000"/>
                </a:solidFill>
              </a:rPr>
              <a:t>AIEConf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and </a:t>
            </a:r>
            <a:r>
              <a:rPr lang="en-US" sz="4000" b="1" dirty="0" smtClean="0">
                <a:solidFill>
                  <a:srgbClr val="FF0000"/>
                </a:solidFill>
              </a:rPr>
              <a:t>#ESC17 </a:t>
            </a:r>
            <a:r>
              <a:rPr lang="en-US" sz="4000" dirty="0" smtClean="0"/>
              <a:t>in your tweets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Tag </a:t>
            </a:r>
            <a:r>
              <a:rPr lang="en-US" sz="4000" b="1" dirty="0" smtClean="0">
                <a:solidFill>
                  <a:srgbClr val="FF0000"/>
                </a:solidFill>
              </a:rPr>
              <a:t>@</a:t>
            </a:r>
            <a:r>
              <a:rPr lang="en-US" sz="4000" b="1" dirty="0" err="1" smtClean="0">
                <a:solidFill>
                  <a:srgbClr val="FF0000"/>
                </a:solidFill>
              </a:rPr>
              <a:t>instructionalle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as well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552" y="3455481"/>
            <a:ext cx="1688019" cy="16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56" y="116870"/>
            <a:ext cx="8250148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What We Are Reading!</a:t>
            </a:r>
            <a:endParaRPr lang="en-US" dirty="0"/>
          </a:p>
        </p:txBody>
      </p:sp>
      <p:pic>
        <p:nvPicPr>
          <p:cNvPr id="4" name="Picture 2" descr="School Culture Rewired: How to Define, Assess, and Transform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033">
            <a:off x="725931" y="1456191"/>
            <a:ext cx="2024635" cy="33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59" y="1200712"/>
            <a:ext cx="2410859" cy="3433494"/>
          </a:xfrm>
          <a:prstGeom prst="rect">
            <a:avLst/>
          </a:prstGeom>
        </p:spPr>
      </p:pic>
      <p:pic>
        <p:nvPicPr>
          <p:cNvPr id="1028" name="Picture 4" descr="http://ecx.images-amazon.com/images/I/415V1QUNH1L._SY344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335">
            <a:off x="6287595" y="1547522"/>
            <a:ext cx="22383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1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Purposes Do Cultures 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Culture is both a survival mechanism and a framework for solving problems.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44" y="2535855"/>
            <a:ext cx="2555100" cy="24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 of School Culture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1369219"/>
            <a:ext cx="3263504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4881-D54D-4D56-B73B-697EF982F1F2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33957" y="4527524"/>
            <a:ext cx="1550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aseline="30000" dirty="0" err="1">
                <a:solidFill>
                  <a:srgbClr val="595959"/>
                </a:solidFill>
                <a:latin typeface="Arial"/>
                <a:cs typeface="Arial"/>
              </a:rPr>
              <a:t>Gruenert</a:t>
            </a:r>
            <a:r>
              <a:rPr lang="en-US" sz="1350" baseline="30000" dirty="0">
                <a:solidFill>
                  <a:srgbClr val="595959"/>
                </a:solidFill>
                <a:latin typeface="Arial"/>
                <a:cs typeface="Arial"/>
              </a:rPr>
              <a:t> &amp; Whitaker,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5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Image result for grumpy teac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412" y="2014619"/>
            <a:ext cx="2678615" cy="2678615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 rot="1124219">
            <a:off x="4230027" y="497760"/>
            <a:ext cx="4363844" cy="221394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396376">
            <a:off x="4849227" y="967440"/>
            <a:ext cx="3387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mean I have to get every student who comes to me below grade to grade level and keep Level III students there as well? Where is the time?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9" y="440596"/>
            <a:ext cx="1842614" cy="1842614"/>
          </a:xfrm>
        </p:spPr>
      </p:pic>
    </p:spTree>
    <p:extLst>
      <p:ext uri="{BB962C8B-B14F-4D97-AF65-F5344CB8AC3E}">
        <p14:creationId xmlns:p14="http://schemas.microsoft.com/office/powerpoint/2010/main" val="397168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46" y="187848"/>
            <a:ext cx="8229600" cy="857250"/>
          </a:xfrm>
        </p:spPr>
        <p:txBody>
          <a:bodyPr/>
          <a:lstStyle/>
          <a:p>
            <a:r>
              <a:rPr lang="en-US" dirty="0" smtClean="0"/>
              <a:t>Cultural Roadblocks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30" y="1045098"/>
            <a:ext cx="6626832" cy="4051443"/>
          </a:xfrm>
        </p:spPr>
      </p:pic>
    </p:spTree>
    <p:extLst>
      <p:ext uri="{BB962C8B-B14F-4D97-AF65-F5344CB8AC3E}">
        <p14:creationId xmlns:p14="http://schemas.microsoft.com/office/powerpoint/2010/main" val="11852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Leverage Leadership and School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515" y="1337073"/>
            <a:ext cx="4962656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…</a:t>
            </a:r>
            <a:r>
              <a:rPr lang="en-US" i="1" dirty="0"/>
              <a:t>it’s about making purposeful choices that will enable you to realize the staff culture you want and need. </a:t>
            </a:r>
          </a:p>
          <a:p>
            <a:r>
              <a:rPr lang="en-US" i="1" dirty="0"/>
              <a:t>Set the vision</a:t>
            </a:r>
          </a:p>
          <a:p>
            <a:r>
              <a:rPr lang="en-US" i="1" dirty="0"/>
              <a:t>Get the right people on the bus</a:t>
            </a:r>
          </a:p>
          <a:p>
            <a:r>
              <a:rPr lang="en-US" i="1" dirty="0"/>
              <a:t>Put a stake in the ground</a:t>
            </a:r>
          </a:p>
          <a:p>
            <a:r>
              <a:rPr lang="en-US" i="1" dirty="0"/>
              <a:t>Keep your ear to the rail</a:t>
            </a:r>
          </a:p>
          <a:p>
            <a:r>
              <a:rPr lang="en-US" i="1" dirty="0"/>
              <a:t>Lather, rinse, repeat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8" y="1298051"/>
            <a:ext cx="2410859" cy="34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202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www.w3.org/XML/1998/namespace"/>
    <ds:schemaRef ds:uri="http://schemas.microsoft.com/sharepoint/v3/field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2859</TotalTime>
  <Words>614</Words>
  <Application>Microsoft Office PowerPoint</Application>
  <PresentationFormat>On-screen Show (16:9)</PresentationFormat>
  <Paragraphs>64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Creating a Great Culture WITH Accountability</vt:lpstr>
      <vt:lpstr>PowerPoint Presentation</vt:lpstr>
      <vt:lpstr>TWEET something you will do as a result of this session to win a door prize at the close of the session!  Use #AIEConf and #ESC17 in your tweets   Tag @instructionalle as well</vt:lpstr>
      <vt:lpstr>What We Are Reading!</vt:lpstr>
      <vt:lpstr>What Purposes Do Cultures Serve?</vt:lpstr>
      <vt:lpstr>Building Blocks of School Culture</vt:lpstr>
      <vt:lpstr>PowerPoint Presentation</vt:lpstr>
      <vt:lpstr>Cultural Roadblocks</vt:lpstr>
      <vt:lpstr>Leverage Leadership and School Culture</vt:lpstr>
      <vt:lpstr>TWEET something you will do as a result of this session to win a door prize at the close of the session!  Use #AIEConf and #ESC17 in your tweets   Tag @instructionalle as well</vt:lpstr>
      <vt:lpstr>Accountability a Cultural Downer?</vt:lpstr>
      <vt:lpstr>If You Want to Bust a Culture…..</vt:lpstr>
      <vt:lpstr>Give People Smaller Buckets</vt:lpstr>
      <vt:lpstr>Use the Positives to Change the Culture and Create Greatness?</vt:lpstr>
      <vt:lpstr>Growth and Formative Assessment</vt:lpstr>
      <vt:lpstr>PowerPoint Presentation</vt:lpstr>
      <vt:lpstr>“High Brow” Intellectual Instruction</vt:lpstr>
      <vt:lpstr>TWEET something you will do as a result of this session to win a door prize at the close of the session!  Use #AIEConf and #ESC17 in your tweets   Tag @instructionalle as well</vt:lpstr>
      <vt:lpstr>Bibliography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Duncan, Ty</cp:lastModifiedBy>
  <cp:revision>91</cp:revision>
  <dcterms:created xsi:type="dcterms:W3CDTF">2010-04-12T23:12:02Z</dcterms:created>
  <dcterms:modified xsi:type="dcterms:W3CDTF">2015-11-16T04:07:27Z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